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59" r:id="rId22"/>
    <p:sldId id="260" r:id="rId23"/>
    <p:sldId id="26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7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61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14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3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56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66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67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68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45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12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6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ADF6B-9693-43D2-ADFD-8634A408BDF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8E06-49A4-4CEA-9E32-05928BAB1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60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32A66-D199-4683-80BB-FB252E006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1801812"/>
          </a:xfrm>
        </p:spPr>
        <p:txBody>
          <a:bodyPr/>
          <a:lstStyle/>
          <a:p>
            <a:r>
              <a:rPr lang="en-US" altLang="zh-CN" dirty="0"/>
              <a:t>2019 </a:t>
            </a:r>
            <a:r>
              <a:rPr lang="zh-CN" altLang="en-US" dirty="0"/>
              <a:t>并行计算上机实践 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108C04-5341-4E07-B317-23B4E0F62C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 基础，集群的登录和简单使用</a:t>
            </a:r>
          </a:p>
        </p:txBody>
      </p:sp>
    </p:spTree>
    <p:extLst>
      <p:ext uri="{BB962C8B-B14F-4D97-AF65-F5344CB8AC3E}">
        <p14:creationId xmlns:p14="http://schemas.microsoft.com/office/powerpoint/2010/main" val="125937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CA499-8AB6-49D4-A7F2-CD6CFB19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基本文件操作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92285-C881-4FD3-A33B-9B6DC2C0B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cp</a:t>
            </a:r>
            <a:r>
              <a:rPr lang="en-US" altLang="zh-CN" dirty="0"/>
              <a:t> (copy) </a:t>
            </a:r>
            <a:r>
              <a:rPr lang="zh-CN" altLang="en-US" dirty="0"/>
              <a:t>复制</a:t>
            </a:r>
            <a:endParaRPr lang="en-US" altLang="zh-CN" dirty="0"/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cp –r</a:t>
            </a:r>
            <a:r>
              <a:rPr lang="en-US" altLang="zh-CN" dirty="0"/>
              <a:t> </a:t>
            </a:r>
            <a:r>
              <a:rPr lang="zh-CN" altLang="en-US" dirty="0"/>
              <a:t>复制目录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mv</a:t>
            </a:r>
            <a:r>
              <a:rPr lang="en-US" altLang="zh-CN" dirty="0"/>
              <a:t> (move) </a:t>
            </a:r>
            <a:r>
              <a:rPr lang="zh-CN" altLang="en-US" dirty="0"/>
              <a:t>移动</a:t>
            </a:r>
            <a:r>
              <a:rPr lang="en-US" altLang="zh-CN" dirty="0"/>
              <a:t>/</a:t>
            </a:r>
            <a:r>
              <a:rPr lang="zh-CN" altLang="en-US" dirty="0"/>
              <a:t>重命名</a:t>
            </a:r>
            <a:endParaRPr lang="en-US" altLang="zh-CN" dirty="0"/>
          </a:p>
          <a:p>
            <a:pPr lvl="1"/>
            <a:r>
              <a:rPr lang="zh-CN" altLang="en-US" dirty="0"/>
              <a:t>移动目录无需加 </a:t>
            </a:r>
            <a:r>
              <a:rPr lang="en-US" altLang="zh-CN" dirty="0"/>
              <a:t>–r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rm</a:t>
            </a:r>
            <a:r>
              <a:rPr lang="en-US" altLang="zh-CN" dirty="0"/>
              <a:t> (remove) </a:t>
            </a:r>
            <a:r>
              <a:rPr lang="zh-CN" altLang="en-US" dirty="0"/>
              <a:t>删除</a:t>
            </a:r>
            <a:endParaRPr lang="en-US" altLang="zh-CN" dirty="0"/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rm –r</a:t>
            </a:r>
            <a:r>
              <a:rPr lang="en-US" altLang="zh-CN" dirty="0"/>
              <a:t> </a:t>
            </a:r>
            <a:r>
              <a:rPr lang="zh-CN" altLang="en-US" dirty="0"/>
              <a:t>递归删除；</a:t>
            </a:r>
            <a:r>
              <a:rPr lang="en-US" altLang="zh-CN" dirty="0">
                <a:latin typeface="Consolas" panose="020B0609020204030204" pitchFamily="49" charset="0"/>
              </a:rPr>
              <a:t>rm –rf </a:t>
            </a:r>
            <a:r>
              <a:rPr lang="zh-CN" altLang="en-US" dirty="0"/>
              <a:t>递归强制删除</a:t>
            </a:r>
            <a:endParaRPr lang="en-US" altLang="zh-CN" dirty="0"/>
          </a:p>
          <a:p>
            <a:r>
              <a:rPr lang="en-US" altLang="zh-CN" dirty="0" err="1">
                <a:latin typeface="Consolas" panose="020B0609020204030204" pitchFamily="49" charset="0"/>
              </a:rPr>
              <a:t>mkdir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rmdir</a:t>
            </a:r>
            <a:r>
              <a:rPr lang="en-US" altLang="zh-CN" dirty="0"/>
              <a:t> </a:t>
            </a:r>
            <a:r>
              <a:rPr lang="zh-CN" altLang="en-US" dirty="0"/>
              <a:t>创建</a:t>
            </a:r>
            <a:r>
              <a:rPr lang="en-US" altLang="zh-CN" dirty="0"/>
              <a:t>/</a:t>
            </a:r>
            <a:r>
              <a:rPr lang="zh-CN" altLang="en-US" dirty="0"/>
              <a:t>删除目录</a:t>
            </a:r>
            <a:endParaRPr lang="en-US" altLang="zh-CN" dirty="0"/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mkdir</a:t>
            </a:r>
            <a:r>
              <a:rPr lang="en-US" altLang="zh-CN" dirty="0">
                <a:latin typeface="Consolas" panose="020B0609020204030204" pitchFamily="49" charset="0"/>
              </a:rPr>
              <a:t> –p</a:t>
            </a:r>
            <a:r>
              <a:rPr lang="en-US" altLang="zh-CN" dirty="0"/>
              <a:t> </a:t>
            </a:r>
            <a:r>
              <a:rPr lang="zh-CN" altLang="en-US" dirty="0"/>
              <a:t>多层创建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tar</a:t>
            </a:r>
            <a:r>
              <a:rPr lang="en-US" altLang="zh-CN" dirty="0"/>
              <a:t> </a:t>
            </a:r>
            <a:r>
              <a:rPr lang="zh-CN" altLang="en-US" dirty="0"/>
              <a:t>打包</a:t>
            </a:r>
          </a:p>
        </p:txBody>
      </p:sp>
    </p:spTree>
    <p:extLst>
      <p:ext uri="{BB962C8B-B14F-4D97-AF65-F5344CB8AC3E}">
        <p14:creationId xmlns:p14="http://schemas.microsoft.com/office/powerpoint/2010/main" val="328431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03AE9-1C09-47EA-9C91-A96CCA58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查看帮助文档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499AE6-AE2A-49B7-972F-CFE904B80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man</a:t>
            </a:r>
            <a:r>
              <a:rPr lang="en-US" altLang="zh-CN" dirty="0"/>
              <a:t> (manual)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man </a:t>
            </a:r>
            <a:r>
              <a:rPr lang="en-US" altLang="zh-CN" dirty="0" err="1">
                <a:latin typeface="Consolas" panose="020B0609020204030204" pitchFamily="49" charset="0"/>
              </a:rPr>
              <a:t>printf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/>
              <a:t>文档分很多 </a:t>
            </a:r>
            <a:r>
              <a:rPr lang="en-US" altLang="zh-CN" dirty="0"/>
              <a:t>section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man 3 </a:t>
            </a:r>
            <a:r>
              <a:rPr lang="en-US" altLang="zh-CN" dirty="0" err="1">
                <a:latin typeface="Consolas" panose="020B0609020204030204" pitchFamily="49" charset="0"/>
              </a:rPr>
              <a:t>printf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man 1 </a:t>
            </a:r>
            <a:r>
              <a:rPr lang="en-US" altLang="zh-CN" dirty="0" err="1">
                <a:latin typeface="Consolas" panose="020B0609020204030204" pitchFamily="49" charset="0"/>
              </a:rPr>
              <a:t>printf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甚至可以查看 </a:t>
            </a:r>
            <a:r>
              <a:rPr lang="en-US" altLang="zh-CN" dirty="0">
                <a:latin typeface="Consolas" panose="020B0609020204030204" pitchFamily="49" charset="0"/>
              </a:rPr>
              <a:t>man </a:t>
            </a:r>
            <a:r>
              <a:rPr lang="zh-CN" altLang="en-US" dirty="0">
                <a:latin typeface="Consolas" panose="020B0609020204030204" pitchFamily="49" charset="0"/>
              </a:rPr>
              <a:t>本身的用法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man </a:t>
            </a:r>
            <a:r>
              <a:rPr lang="en-US" altLang="zh-CN" dirty="0" err="1">
                <a:latin typeface="Consolas" panose="020B0609020204030204" pitchFamily="49" charset="0"/>
              </a:rPr>
              <a:t>man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25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BA6C7-E41E-4C7A-AC12-4B460E8C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用户管理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537463-4D63-469D-9CC7-DF16C2E5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超级用户 </a:t>
            </a:r>
            <a:r>
              <a:rPr lang="en-US" altLang="zh-CN" dirty="0"/>
              <a:t>(root)</a:t>
            </a:r>
            <a:r>
              <a:rPr lang="zh-CN" altLang="en-US" dirty="0"/>
              <a:t>：系统管理员，拥有最高的权限</a:t>
            </a:r>
            <a:endParaRPr lang="en-US" altLang="zh-CN" dirty="0"/>
          </a:p>
          <a:p>
            <a:r>
              <a:rPr lang="zh-CN" altLang="en-US" dirty="0"/>
              <a:t>普通用户：日常给人们使用的用户，拥有家目录</a:t>
            </a:r>
            <a:endParaRPr lang="en-US" altLang="zh-CN" dirty="0"/>
          </a:p>
          <a:p>
            <a:r>
              <a:rPr lang="zh-CN" altLang="en-US" dirty="0"/>
              <a:t>系统用户：为了运行系统服务而开设的特殊用户</a:t>
            </a:r>
            <a:endParaRPr lang="en-US" altLang="zh-CN" dirty="0"/>
          </a:p>
          <a:p>
            <a:r>
              <a:rPr lang="zh-CN" altLang="en-US" dirty="0"/>
              <a:t>每个普通用户有一个或多个用户组 </a:t>
            </a:r>
            <a:r>
              <a:rPr lang="en-US" altLang="zh-CN" dirty="0"/>
              <a:t>(group)</a:t>
            </a:r>
          </a:p>
          <a:p>
            <a:r>
              <a:rPr lang="zh-CN" altLang="en-US" dirty="0"/>
              <a:t>权限提升 </a:t>
            </a:r>
            <a:r>
              <a:rPr lang="en-US" altLang="zh-CN" dirty="0"/>
              <a:t>(</a:t>
            </a:r>
            <a:r>
              <a:rPr lang="en-US" altLang="zh-CN" dirty="0" err="1"/>
              <a:t>sudo</a:t>
            </a:r>
            <a:r>
              <a:rPr lang="en-US" altLang="zh-CN" dirty="0"/>
              <a:t>)</a:t>
            </a:r>
            <a:r>
              <a:rPr lang="zh-CN" altLang="en-US"/>
              <a:t>：特定用户可临时提升自己的权限以执行特殊操作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556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EB1B7-CBD6-4A8F-BB68-FED0CFD6B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基本文件权限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A465DA-6DE3-4045-A1B5-7555ABAF9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分为三类：拥有者 </a:t>
            </a:r>
            <a:r>
              <a:rPr lang="en-US" altLang="zh-CN" dirty="0"/>
              <a:t>(owner)</a:t>
            </a:r>
            <a:r>
              <a:rPr lang="zh-CN" altLang="en-US" dirty="0"/>
              <a:t>，用户组 </a:t>
            </a:r>
            <a:r>
              <a:rPr lang="en-US" altLang="zh-CN" dirty="0"/>
              <a:t>(group)</a:t>
            </a:r>
            <a:r>
              <a:rPr lang="zh-CN" altLang="en-US" dirty="0"/>
              <a:t>，其它 </a:t>
            </a:r>
            <a:r>
              <a:rPr lang="en-US" altLang="zh-CN" dirty="0"/>
              <a:t>(other)</a:t>
            </a:r>
          </a:p>
          <a:p>
            <a:r>
              <a:rPr lang="zh-CN" altLang="en-US" dirty="0"/>
              <a:t>每一类又可以分为三种</a:t>
            </a:r>
            <a:endParaRPr lang="en-US" altLang="zh-CN" dirty="0"/>
          </a:p>
          <a:p>
            <a:pPr lvl="1"/>
            <a:r>
              <a:rPr lang="zh-CN" altLang="en-US" dirty="0"/>
              <a:t>读 </a:t>
            </a:r>
            <a:r>
              <a:rPr lang="en-US" altLang="zh-CN" dirty="0"/>
              <a:t>r</a:t>
            </a:r>
            <a:r>
              <a:rPr lang="zh-CN" altLang="en-US" dirty="0"/>
              <a:t>：可看到内容</a:t>
            </a:r>
            <a:endParaRPr lang="en-US" altLang="zh-CN" dirty="0"/>
          </a:p>
          <a:p>
            <a:pPr lvl="1"/>
            <a:r>
              <a:rPr lang="zh-CN" altLang="en-US" dirty="0"/>
              <a:t>写 </a:t>
            </a:r>
            <a:r>
              <a:rPr lang="en-US" altLang="zh-CN" dirty="0"/>
              <a:t>w</a:t>
            </a:r>
            <a:r>
              <a:rPr lang="zh-CN" altLang="en-US" dirty="0"/>
              <a:t>：可进行更改</a:t>
            </a:r>
            <a:endParaRPr lang="en-US" altLang="zh-CN" dirty="0"/>
          </a:p>
          <a:p>
            <a:pPr lvl="1"/>
            <a:r>
              <a:rPr lang="zh-CN" altLang="en-US" dirty="0"/>
              <a:t>执行 </a:t>
            </a:r>
            <a:r>
              <a:rPr lang="en-US" altLang="zh-CN" dirty="0"/>
              <a:t>x</a:t>
            </a:r>
            <a:r>
              <a:rPr lang="zh-CN" altLang="en-US" dirty="0"/>
              <a:t>：可作为可执行程序执行</a:t>
            </a:r>
            <a:endParaRPr lang="en-US" altLang="zh-CN" dirty="0"/>
          </a:p>
          <a:p>
            <a:r>
              <a:rPr lang="zh-CN" altLang="en-US" dirty="0"/>
              <a:t>目录的 </a:t>
            </a:r>
            <a:r>
              <a:rPr lang="en-US" altLang="zh-CN" dirty="0" err="1"/>
              <a:t>rwx</a:t>
            </a:r>
            <a:r>
              <a:rPr lang="en-US" altLang="zh-CN" dirty="0"/>
              <a:t> </a:t>
            </a:r>
            <a:r>
              <a:rPr lang="zh-CN" altLang="en-US" dirty="0"/>
              <a:t>权限</a:t>
            </a:r>
            <a:endParaRPr lang="en-US" altLang="zh-CN" dirty="0"/>
          </a:p>
          <a:p>
            <a:pPr lvl="1"/>
            <a:r>
              <a:rPr lang="zh-CN" altLang="en-US" dirty="0"/>
              <a:t>读 </a:t>
            </a:r>
            <a:r>
              <a:rPr lang="en-US" altLang="zh-CN" dirty="0"/>
              <a:t>r</a:t>
            </a:r>
            <a:r>
              <a:rPr lang="zh-CN" altLang="en-US" dirty="0"/>
              <a:t>：可列出文件列表</a:t>
            </a:r>
            <a:endParaRPr lang="en-US" altLang="zh-CN" dirty="0"/>
          </a:p>
          <a:p>
            <a:pPr lvl="1"/>
            <a:r>
              <a:rPr lang="zh-CN" altLang="en-US" dirty="0"/>
              <a:t>写 </a:t>
            </a:r>
            <a:r>
              <a:rPr lang="en-US" altLang="zh-CN" dirty="0"/>
              <a:t>w</a:t>
            </a:r>
            <a:r>
              <a:rPr lang="zh-CN" altLang="en-US" dirty="0"/>
              <a:t>：可增删文件</a:t>
            </a:r>
            <a:endParaRPr lang="en-US" altLang="zh-CN" dirty="0"/>
          </a:p>
          <a:p>
            <a:pPr lvl="1"/>
            <a:r>
              <a:rPr lang="zh-CN" altLang="en-US" dirty="0"/>
              <a:t>执行 </a:t>
            </a:r>
            <a:r>
              <a:rPr lang="en-US" altLang="zh-CN" dirty="0"/>
              <a:t>x</a:t>
            </a:r>
            <a:r>
              <a:rPr lang="zh-CN" altLang="en-US" dirty="0"/>
              <a:t>：可切换到此目录</a:t>
            </a:r>
          </a:p>
        </p:txBody>
      </p:sp>
    </p:spTree>
    <p:extLst>
      <p:ext uri="{BB962C8B-B14F-4D97-AF65-F5344CB8AC3E}">
        <p14:creationId xmlns:p14="http://schemas.microsoft.com/office/powerpoint/2010/main" val="361863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00457-F3CF-44A8-ABA0-AF412292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更改文件权限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C26BB-8487-465E-B3A7-58199BE9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</a:rPr>
              <a:t>chmod</a:t>
            </a:r>
            <a:r>
              <a:rPr lang="en-US" altLang="zh-CN" dirty="0"/>
              <a:t> (change mode)</a:t>
            </a:r>
          </a:p>
          <a:p>
            <a:r>
              <a:rPr lang="zh-CN" altLang="en-US" dirty="0"/>
              <a:t>只有拥有者能更改权限</a:t>
            </a:r>
            <a:endParaRPr lang="en-US" altLang="zh-CN" dirty="0"/>
          </a:p>
          <a:p>
            <a:r>
              <a:rPr lang="zh-CN" altLang="en-US" dirty="0"/>
              <a:t>用法一</a:t>
            </a:r>
            <a:endParaRPr lang="en-US" altLang="zh-CN" dirty="0"/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chmod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u+x</a:t>
            </a:r>
            <a:r>
              <a:rPr lang="en-US" altLang="zh-CN" dirty="0">
                <a:latin typeface="Consolas" panose="020B0609020204030204" pitchFamily="49" charset="0"/>
              </a:rPr>
              <a:t> FILE</a:t>
            </a: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chmod</a:t>
            </a:r>
            <a:r>
              <a:rPr lang="en-US" altLang="zh-CN" dirty="0">
                <a:latin typeface="Consolas" panose="020B0609020204030204" pitchFamily="49" charset="0"/>
              </a:rPr>
              <a:t> o-</a:t>
            </a:r>
            <a:r>
              <a:rPr lang="en-US" altLang="zh-CN" dirty="0" err="1">
                <a:latin typeface="Consolas" panose="020B0609020204030204" pitchFamily="49" charset="0"/>
              </a:rPr>
              <a:t>rwx</a:t>
            </a:r>
            <a:r>
              <a:rPr lang="en-US" altLang="zh-CN" dirty="0">
                <a:latin typeface="Consolas" panose="020B0609020204030204" pitchFamily="49" charset="0"/>
              </a:rPr>
              <a:t> FILE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用法二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chmod</a:t>
            </a:r>
            <a:r>
              <a:rPr lang="en-US" altLang="zh-CN" dirty="0">
                <a:latin typeface="Consolas" panose="020B0609020204030204" pitchFamily="49" charset="0"/>
              </a:rPr>
              <a:t> 600 FILE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r=4,w=2,x=1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1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56D50-D6E3-4051-88A0-48D44650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特殊文件权限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153B09-06E9-4844-82E2-68BCB5DBA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SUID (</a:t>
            </a:r>
            <a:r>
              <a:rPr lang="en-US" altLang="zh-CN" dirty="0" err="1"/>
              <a:t>SetUID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仅对二进制可执行程序有效</a:t>
            </a:r>
            <a:endParaRPr lang="en-US" altLang="zh-CN" dirty="0"/>
          </a:p>
          <a:p>
            <a:pPr lvl="1"/>
            <a:r>
              <a:rPr lang="zh-CN" altLang="en-US" dirty="0"/>
              <a:t>程序执行时权限临时与 </a:t>
            </a:r>
            <a:r>
              <a:rPr lang="en-US" altLang="zh-CN" dirty="0"/>
              <a:t>owner </a:t>
            </a:r>
            <a:r>
              <a:rPr lang="zh-CN" altLang="en-US" dirty="0"/>
              <a:t>相同</a:t>
            </a:r>
            <a:endParaRPr lang="en-US" altLang="zh-CN" dirty="0"/>
          </a:p>
          <a:p>
            <a:r>
              <a:rPr lang="en-US" altLang="zh-CN" dirty="0"/>
              <a:t>SGID (</a:t>
            </a:r>
            <a:r>
              <a:rPr lang="en-US" altLang="zh-CN" dirty="0" err="1"/>
              <a:t>SetGID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二进制文件：执行时与 </a:t>
            </a:r>
            <a:r>
              <a:rPr lang="en-US" altLang="zh-CN" dirty="0"/>
              <a:t>group </a:t>
            </a:r>
            <a:r>
              <a:rPr lang="zh-CN" altLang="en-US" dirty="0"/>
              <a:t>相同</a:t>
            </a:r>
            <a:endParaRPr lang="en-US" altLang="zh-CN" dirty="0"/>
          </a:p>
          <a:p>
            <a:pPr lvl="1"/>
            <a:r>
              <a:rPr lang="zh-CN" altLang="en-US" dirty="0"/>
              <a:t>目录：进入该目录是有效组变为 </a:t>
            </a:r>
            <a:r>
              <a:rPr lang="en-US" altLang="zh-CN" dirty="0"/>
              <a:t>group</a:t>
            </a:r>
          </a:p>
          <a:p>
            <a:r>
              <a:rPr lang="en-US" altLang="zh-CN" dirty="0"/>
              <a:t>SBIT (Sticky BIT)</a:t>
            </a:r>
          </a:p>
          <a:p>
            <a:pPr lvl="1"/>
            <a:r>
              <a:rPr lang="zh-CN" altLang="en-US" dirty="0"/>
              <a:t>仅对目录有效</a:t>
            </a:r>
            <a:endParaRPr lang="en-US" altLang="zh-CN" dirty="0"/>
          </a:p>
          <a:p>
            <a:pPr lvl="1"/>
            <a:r>
              <a:rPr lang="zh-CN" altLang="en-US" dirty="0"/>
              <a:t>该目录下的文件只能被 </a:t>
            </a:r>
            <a:r>
              <a:rPr lang="en-US" altLang="zh-CN" dirty="0"/>
              <a:t>owner </a:t>
            </a:r>
            <a:r>
              <a:rPr lang="zh-CN" altLang="en-US" dirty="0"/>
              <a:t>删除</a:t>
            </a:r>
          </a:p>
        </p:txBody>
      </p:sp>
    </p:spTree>
    <p:extLst>
      <p:ext uri="{BB962C8B-B14F-4D97-AF65-F5344CB8AC3E}">
        <p14:creationId xmlns:p14="http://schemas.microsoft.com/office/powerpoint/2010/main" val="136036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012ED-C7F6-45DA-8205-61E8F141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目录结构 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30C738-9919-4C7B-9738-255F7165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zh-CN" altLang="en-US" dirty="0"/>
              <a:t> 根目录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usr</a:t>
            </a:r>
            <a:r>
              <a:rPr lang="zh-CN" altLang="en-US" dirty="0"/>
              <a:t> </a:t>
            </a: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Resources </a:t>
            </a:r>
            <a:r>
              <a:rPr lang="zh-CN" altLang="en-US" dirty="0"/>
              <a:t>系统静态文件目录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/lib,/lib64</a:t>
            </a:r>
            <a:r>
              <a:rPr lang="en-US" altLang="zh-CN" dirty="0"/>
              <a:t> </a:t>
            </a:r>
            <a:r>
              <a:rPr lang="zh-CN" altLang="en-US" dirty="0"/>
              <a:t>系统必要库目录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etc</a:t>
            </a:r>
            <a:r>
              <a:rPr lang="en-US" altLang="zh-CN" dirty="0"/>
              <a:t> </a:t>
            </a:r>
            <a:r>
              <a:rPr lang="zh-CN" altLang="en-US" dirty="0"/>
              <a:t>系统全局配置文件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/boot</a:t>
            </a:r>
            <a:r>
              <a:rPr lang="en-US" altLang="zh-CN" dirty="0"/>
              <a:t> </a:t>
            </a:r>
            <a:r>
              <a:rPr lang="zh-CN" altLang="en-US" dirty="0"/>
              <a:t>系统引导，内核文件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/bin</a:t>
            </a:r>
            <a:r>
              <a:rPr lang="en-US" altLang="zh-CN" dirty="0"/>
              <a:t> </a:t>
            </a:r>
            <a:r>
              <a:rPr lang="zh-CN" altLang="en-US" dirty="0"/>
              <a:t>系统必要可执行程序目录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sbin</a:t>
            </a:r>
            <a:r>
              <a:rPr lang="en-US" altLang="zh-CN" dirty="0"/>
              <a:t> </a:t>
            </a:r>
            <a:r>
              <a:rPr lang="zh-CN" altLang="en-US" dirty="0"/>
              <a:t>供超级用户使用的必要可执行程序目录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/opt</a:t>
            </a:r>
            <a:r>
              <a:rPr lang="en-US" altLang="zh-CN" dirty="0"/>
              <a:t> </a:t>
            </a:r>
            <a:r>
              <a:rPr lang="zh-CN" altLang="en-US" dirty="0"/>
              <a:t>第三方软件安装目录</a:t>
            </a:r>
          </a:p>
        </p:txBody>
      </p:sp>
    </p:spTree>
    <p:extLst>
      <p:ext uri="{BB962C8B-B14F-4D97-AF65-F5344CB8AC3E}">
        <p14:creationId xmlns:p14="http://schemas.microsoft.com/office/powerpoint/2010/main" val="265985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E88C1-25DB-4C4D-A7A9-1BD62CAD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目录结构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1C09A-9FB0-4A5B-9E93-EB876060D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/var</a:t>
            </a:r>
            <a:r>
              <a:rPr lang="en-US" altLang="zh-CN" dirty="0"/>
              <a:t> </a:t>
            </a:r>
            <a:r>
              <a:rPr lang="zh-CN" altLang="en-US" dirty="0"/>
              <a:t>系统动态文件目录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/proc</a:t>
            </a:r>
            <a:r>
              <a:rPr lang="en-US" altLang="zh-CN" dirty="0"/>
              <a:t> </a:t>
            </a:r>
            <a:r>
              <a:rPr lang="zh-CN" altLang="en-US" dirty="0"/>
              <a:t>存在于内存中的虚拟系统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/dev</a:t>
            </a:r>
            <a:r>
              <a:rPr lang="en-US" altLang="zh-CN" dirty="0"/>
              <a:t> </a:t>
            </a:r>
            <a:r>
              <a:rPr lang="zh-CN" altLang="en-US" dirty="0"/>
              <a:t>系统设备文件目录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/media,/</a:t>
            </a:r>
            <a:r>
              <a:rPr lang="en-US" altLang="zh-CN" dirty="0" err="1">
                <a:latin typeface="Consolas" panose="020B0609020204030204" pitchFamily="49" charset="0"/>
              </a:rPr>
              <a:t>mnt</a:t>
            </a:r>
            <a:r>
              <a:rPr lang="en-US" altLang="zh-CN" dirty="0"/>
              <a:t> </a:t>
            </a:r>
            <a:r>
              <a:rPr lang="zh-CN" altLang="en-US" dirty="0"/>
              <a:t>外挂设备的挂载点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/>
              <a:t> </a:t>
            </a:r>
            <a:r>
              <a:rPr lang="zh-CN" altLang="en-US" dirty="0"/>
              <a:t>临时目录</a:t>
            </a:r>
          </a:p>
        </p:txBody>
      </p:sp>
    </p:spTree>
    <p:extLst>
      <p:ext uri="{BB962C8B-B14F-4D97-AF65-F5344CB8AC3E}">
        <p14:creationId xmlns:p14="http://schemas.microsoft.com/office/powerpoint/2010/main" val="429087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920F8-4C81-4E96-805E-48BB9176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目录结构 </a:t>
            </a:r>
            <a:r>
              <a:rPr lang="en-US" altLang="zh-CN" dirty="0"/>
              <a:t>III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0D9A0-9C83-42C5-9472-BAE989AA9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usr</a:t>
            </a:r>
            <a:r>
              <a:rPr lang="en-US" altLang="zh-CN" dirty="0">
                <a:latin typeface="Consolas" panose="020B0609020204030204" pitchFamily="49" charset="0"/>
              </a:rPr>
              <a:t>/bin</a:t>
            </a:r>
            <a:r>
              <a:rPr lang="en-US" altLang="zh-CN" dirty="0"/>
              <a:t> </a:t>
            </a:r>
            <a:r>
              <a:rPr lang="zh-CN" altLang="en-US" dirty="0"/>
              <a:t>系统非必须可执行程序目录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usr</a:t>
            </a:r>
            <a:r>
              <a:rPr lang="en-US" altLang="zh-CN" dirty="0">
                <a:latin typeface="Consolas" panose="020B0609020204030204" pitchFamily="49" charset="0"/>
              </a:rPr>
              <a:t>/lib,/</a:t>
            </a:r>
            <a:r>
              <a:rPr lang="en-US" altLang="zh-CN" dirty="0" err="1">
                <a:latin typeface="Consolas" panose="020B0609020204030204" pitchFamily="49" charset="0"/>
              </a:rPr>
              <a:t>usr</a:t>
            </a:r>
            <a:r>
              <a:rPr lang="en-US" altLang="zh-CN" dirty="0">
                <a:latin typeface="Consolas" panose="020B0609020204030204" pitchFamily="49" charset="0"/>
              </a:rPr>
              <a:t>/lib64</a:t>
            </a:r>
            <a:r>
              <a:rPr lang="en-US" altLang="zh-CN" dirty="0"/>
              <a:t> </a:t>
            </a:r>
            <a:r>
              <a:rPr lang="zh-CN" altLang="en-US" dirty="0"/>
              <a:t>系统非必须库文件目录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usr</a:t>
            </a:r>
            <a:r>
              <a:rPr lang="en-US" altLang="zh-CN" dirty="0">
                <a:latin typeface="Consolas" panose="020B0609020204030204" pitchFamily="49" charset="0"/>
              </a:rPr>
              <a:t>/include</a:t>
            </a:r>
            <a:r>
              <a:rPr lang="en-US" altLang="zh-CN" dirty="0"/>
              <a:t> </a:t>
            </a:r>
            <a:r>
              <a:rPr lang="zh-CN" altLang="en-US" dirty="0"/>
              <a:t>头文件目录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usr</a:t>
            </a:r>
            <a:r>
              <a:rPr lang="en-US" altLang="zh-CN" dirty="0">
                <a:latin typeface="Consolas" panose="020B0609020204030204" pitchFamily="49" charset="0"/>
              </a:rPr>
              <a:t>/share</a:t>
            </a:r>
            <a:r>
              <a:rPr lang="en-US" altLang="zh-CN" dirty="0"/>
              <a:t> </a:t>
            </a:r>
            <a:r>
              <a:rPr lang="zh-CN" altLang="en-US" dirty="0"/>
              <a:t>只读架构的文件，例如文档，图标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usr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src</a:t>
            </a:r>
            <a:r>
              <a:rPr lang="en-US" altLang="zh-CN" dirty="0"/>
              <a:t> </a:t>
            </a:r>
            <a:r>
              <a:rPr lang="zh-CN" altLang="en-US" dirty="0"/>
              <a:t>内核与软件源码目录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usr</a:t>
            </a:r>
            <a:r>
              <a:rPr lang="en-US" altLang="zh-CN" dirty="0">
                <a:latin typeface="Consolas" panose="020B0609020204030204" pitchFamily="49" charset="0"/>
              </a:rPr>
              <a:t>/local</a:t>
            </a:r>
            <a:r>
              <a:rPr lang="en-US" altLang="zh-CN" dirty="0"/>
              <a:t> </a:t>
            </a:r>
            <a:r>
              <a:rPr lang="zh-CN" altLang="en-US" dirty="0"/>
              <a:t>本地程序安装目录层级（用户维护，和</a:t>
            </a:r>
            <a:r>
              <a:rPr lang="en-US" altLang="zh-CN" dirty="0"/>
              <a:t> 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usr</a:t>
            </a:r>
            <a:r>
              <a:rPr lang="en-US" altLang="zh-CN" dirty="0"/>
              <a:t> </a:t>
            </a:r>
            <a:r>
              <a:rPr lang="zh-CN" altLang="en-US" dirty="0"/>
              <a:t>有相似的结构）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278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74CB7-1980-4BA8-A6EA-B2055DD9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目录结构 </a:t>
            </a:r>
            <a:r>
              <a:rPr lang="en-US" altLang="zh-CN" dirty="0"/>
              <a:t>IV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F876FF-1D3E-472C-89C8-A4DF83F62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/var/run</a:t>
            </a:r>
            <a:r>
              <a:rPr lang="en-US" altLang="zh-CN" dirty="0"/>
              <a:t> </a:t>
            </a:r>
            <a:r>
              <a:rPr lang="zh-CN" altLang="en-US" dirty="0"/>
              <a:t>执行中程序的信息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/var/cache</a:t>
            </a:r>
            <a:r>
              <a:rPr lang="en-US" altLang="zh-CN" dirty="0"/>
              <a:t> </a:t>
            </a:r>
            <a:r>
              <a:rPr lang="zh-CN" altLang="en-US" dirty="0"/>
              <a:t>缓存文件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/var/log</a:t>
            </a:r>
            <a:r>
              <a:rPr lang="en-US" altLang="zh-CN" dirty="0"/>
              <a:t> </a:t>
            </a:r>
            <a:r>
              <a:rPr lang="zh-CN" altLang="en-US" dirty="0"/>
              <a:t>日志文件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/var/lib</a:t>
            </a:r>
            <a:r>
              <a:rPr lang="en-US" altLang="zh-CN" dirty="0"/>
              <a:t> </a:t>
            </a:r>
            <a:r>
              <a:rPr lang="zh-CN" altLang="en-US" dirty="0"/>
              <a:t>程序的信息，数据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/var/lock</a:t>
            </a:r>
            <a:r>
              <a:rPr lang="en-US" altLang="zh-CN" dirty="0"/>
              <a:t> </a:t>
            </a:r>
            <a:r>
              <a:rPr lang="zh-CN" altLang="en-US" dirty="0"/>
              <a:t>锁定文件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/var/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/>
              <a:t> </a:t>
            </a:r>
            <a:r>
              <a:rPr lang="zh-CN" altLang="en-US" dirty="0"/>
              <a:t>临时文件（不会被定期清除）</a:t>
            </a:r>
          </a:p>
        </p:txBody>
      </p:sp>
    </p:spTree>
    <p:extLst>
      <p:ext uri="{BB962C8B-B14F-4D97-AF65-F5344CB8AC3E}">
        <p14:creationId xmlns:p14="http://schemas.microsoft.com/office/powerpoint/2010/main" val="354477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9709F-7A00-4BD2-8113-890C548C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是个啥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559F02-F358-4CA1-A1DD-8E39292D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2" y="1390651"/>
            <a:ext cx="6976996" cy="5102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9736F6-10C8-44C6-9C4F-7D9E40DE9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25" y="1881186"/>
            <a:ext cx="1587500" cy="14811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350D60-1AE1-416D-A4DC-26FB3A3D5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631" y="4898072"/>
            <a:ext cx="1591194" cy="14811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1197C1-714B-4840-8DD0-EE6C40E21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7" y="3362325"/>
            <a:ext cx="1609724" cy="16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2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26608-9AC4-4A00-B75D-3E709F0E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9C55A-DAED-4D2C-B875-9B644AB1A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/dev/stdin</a:t>
            </a:r>
            <a:r>
              <a:rPr lang="en-US" altLang="zh-CN" dirty="0"/>
              <a:t> </a:t>
            </a:r>
            <a:r>
              <a:rPr lang="zh-CN" altLang="en-US" dirty="0"/>
              <a:t>标准输入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/dev/</a:t>
            </a:r>
            <a:r>
              <a:rPr lang="en-US" altLang="zh-CN" dirty="0" err="1">
                <a:latin typeface="Consolas" panose="020B0609020204030204" pitchFamily="49" charset="0"/>
              </a:rPr>
              <a:t>stdout</a:t>
            </a:r>
            <a:r>
              <a:rPr lang="en-US" altLang="zh-CN" dirty="0"/>
              <a:t> </a:t>
            </a:r>
            <a:r>
              <a:rPr lang="zh-CN" altLang="en-US" dirty="0"/>
              <a:t>标准输出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/dev/stderr</a:t>
            </a:r>
            <a:r>
              <a:rPr lang="en-US" altLang="zh-CN" dirty="0"/>
              <a:t> </a:t>
            </a:r>
            <a:r>
              <a:rPr lang="zh-CN" altLang="en-US" dirty="0"/>
              <a:t>标准错误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/dev/null</a:t>
            </a:r>
            <a:r>
              <a:rPr lang="en-US" altLang="zh-CN" dirty="0"/>
              <a:t> </a:t>
            </a:r>
            <a:r>
              <a:rPr lang="zh-CN" altLang="en-US" dirty="0"/>
              <a:t>黑洞设备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/dev/zero</a:t>
            </a:r>
            <a:r>
              <a:rPr lang="en-US" altLang="zh-CN" dirty="0"/>
              <a:t> </a:t>
            </a:r>
            <a:r>
              <a:rPr lang="zh-CN" altLang="en-US" dirty="0"/>
              <a:t>零设备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/dev/random</a:t>
            </a:r>
            <a:r>
              <a:rPr lang="en-US" altLang="zh-CN" dirty="0"/>
              <a:t> </a:t>
            </a:r>
            <a:r>
              <a:rPr lang="zh-CN" altLang="en-US" dirty="0"/>
              <a:t>随机流设备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/dev/</a:t>
            </a:r>
            <a:r>
              <a:rPr lang="en-US" altLang="zh-CN" dirty="0" err="1">
                <a:latin typeface="Consolas" panose="020B0609020204030204" pitchFamily="49" charset="0"/>
              </a:rPr>
              <a:t>urandom</a:t>
            </a:r>
            <a:r>
              <a:rPr lang="en-US" altLang="zh-CN" dirty="0"/>
              <a:t> </a:t>
            </a:r>
            <a:r>
              <a:rPr lang="zh-CN" altLang="en-US" dirty="0"/>
              <a:t>非阻塞随机流设备</a:t>
            </a:r>
          </a:p>
        </p:txBody>
      </p:sp>
    </p:spTree>
    <p:extLst>
      <p:ext uri="{BB962C8B-B14F-4D97-AF65-F5344CB8AC3E}">
        <p14:creationId xmlns:p14="http://schemas.microsoft.com/office/powerpoint/2010/main" val="294239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F942F9-FCF8-49FC-83F7-97FBC2C12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3857625"/>
            <a:ext cx="6700838" cy="27042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1CD6D0-B8AE-4E78-8C7D-6C739119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遇到问题怎么办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11F10-2D08-4DF0-BB5C-8373E4B2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查看 </a:t>
            </a:r>
            <a:r>
              <a:rPr lang="en-US" altLang="zh-CN" dirty="0"/>
              <a:t>Linux </a:t>
            </a:r>
            <a:r>
              <a:rPr lang="zh-CN" altLang="en-US" dirty="0"/>
              <a:t>帮助手册 </a:t>
            </a:r>
            <a:r>
              <a:rPr lang="en-US" altLang="zh-CN" dirty="0"/>
              <a:t>man</a:t>
            </a:r>
            <a:r>
              <a:rPr lang="zh-CN" altLang="en-US" dirty="0"/>
              <a:t>，</a:t>
            </a:r>
            <a:r>
              <a:rPr lang="en-US" altLang="zh-CN" dirty="0"/>
              <a:t>info</a:t>
            </a:r>
          </a:p>
          <a:p>
            <a:r>
              <a:rPr lang="en-US" altLang="zh-CN" dirty="0"/>
              <a:t>Google is your friend</a:t>
            </a:r>
          </a:p>
          <a:p>
            <a:r>
              <a:rPr lang="zh-CN" altLang="en-US" dirty="0"/>
              <a:t>询问老师（科研中不要询问导师），老司机同学</a:t>
            </a:r>
            <a:endParaRPr lang="en-US" altLang="zh-CN" dirty="0"/>
          </a:p>
          <a:p>
            <a:r>
              <a:rPr lang="zh-CN" altLang="en-US" dirty="0"/>
              <a:t>到 </a:t>
            </a:r>
            <a:r>
              <a:rPr lang="en-US" altLang="zh-CN" dirty="0"/>
              <a:t>Linux </a:t>
            </a:r>
            <a:r>
              <a:rPr lang="zh-CN" altLang="en-US" dirty="0"/>
              <a:t>社区提问</a:t>
            </a:r>
            <a:endParaRPr lang="en-US" altLang="zh-CN" dirty="0"/>
          </a:p>
          <a:p>
            <a:r>
              <a:rPr lang="zh-CN" altLang="en-US" dirty="0"/>
              <a:t>打不开 </a:t>
            </a:r>
            <a:r>
              <a:rPr lang="en-US" altLang="zh-CN" dirty="0"/>
              <a:t>Google </a:t>
            </a:r>
            <a:r>
              <a:rPr lang="zh-CN" altLang="en-US" dirty="0"/>
              <a:t>怎么办？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291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436A0-FDD1-4FF7-A7A6-261AE602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提问的时候应该注意什么 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4F181B-B167-4663-91AD-2D7F2579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如果对方有义务回答你</a:t>
            </a:r>
            <a:r>
              <a:rPr lang="en-US" altLang="zh-CN" dirty="0"/>
              <a:t>……</a:t>
            </a:r>
            <a:r>
              <a:rPr lang="zh-CN" altLang="en-US" dirty="0"/>
              <a:t>你就是爸爸</a:t>
            </a:r>
            <a:endParaRPr lang="en-US" altLang="zh-CN" dirty="0"/>
          </a:p>
          <a:p>
            <a:r>
              <a:rPr lang="zh-CN" altLang="en-US" dirty="0"/>
              <a:t>只要是工作时间，直接问，不给解决直接正面刚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C9AFAE-E9A3-4941-8A6A-DE8B15A61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62" y="2997138"/>
            <a:ext cx="5589538" cy="31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5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91DD8-3021-4057-8D4B-2EB95210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提问的时候应该注意什么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99F6AB-FB80-4DEC-A013-DCF3BDD4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如果对方没有义务回答你</a:t>
            </a:r>
            <a:r>
              <a:rPr lang="en-US" altLang="zh-CN" dirty="0"/>
              <a:t>……</a:t>
            </a:r>
            <a:r>
              <a:rPr lang="zh-CN" altLang="en-US" dirty="0"/>
              <a:t>那人家是爸爸</a:t>
            </a:r>
            <a:endParaRPr lang="en-US" altLang="zh-CN" dirty="0"/>
          </a:p>
          <a:p>
            <a:r>
              <a:rPr lang="zh-CN" altLang="en-US" dirty="0"/>
              <a:t>推荐阅读：</a:t>
            </a:r>
            <a:r>
              <a:rPr lang="en-US" altLang="zh-CN" dirty="0"/>
              <a:t>http://www.catb.org/~esr/faqs/smart-questions.html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649581-955C-4C5D-AE1C-1EDE3D93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43" y="3162807"/>
            <a:ext cx="5535514" cy="31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4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CEC35E4-1807-4821-AD22-EEA1F84DB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180" y="5171436"/>
            <a:ext cx="4420121" cy="15786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DA14F3-7428-45B0-A83C-62787DCD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发行版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D396BF-8E72-4A71-BDE7-364F7C83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   Ubuntu</a:t>
            </a:r>
            <a:r>
              <a:rPr lang="zh-CN" altLang="en-US" dirty="0"/>
              <a:t>：社区庞大，新手友好</a:t>
            </a:r>
            <a:endParaRPr lang="en-US" altLang="zh-CN" dirty="0"/>
          </a:p>
          <a:p>
            <a:r>
              <a:rPr lang="en-US" altLang="zh-CN" dirty="0"/>
              <a:t>    Fedora</a:t>
            </a:r>
            <a:r>
              <a:rPr lang="zh-CN" altLang="en-US" dirty="0"/>
              <a:t>：更新频繁，内容尝鲜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Archlinux</a:t>
            </a:r>
            <a:r>
              <a:rPr lang="zh-CN" altLang="en-US" dirty="0"/>
              <a:t>：滚动更新，</a:t>
            </a:r>
            <a:r>
              <a:rPr lang="en-US" altLang="zh-CN" dirty="0"/>
              <a:t>DIY</a:t>
            </a:r>
            <a:r>
              <a:rPr lang="zh-CN" altLang="en-US" dirty="0"/>
              <a:t>，</a:t>
            </a:r>
            <a:r>
              <a:rPr lang="zh-CN" altLang="en-US" strike="sngStrike" dirty="0"/>
              <a:t>适合撩妹</a:t>
            </a:r>
            <a:r>
              <a:rPr lang="zh-CN" altLang="en-US" dirty="0"/>
              <a:t>（并不）</a:t>
            </a:r>
            <a:endParaRPr lang="en-US" altLang="zh-CN" dirty="0"/>
          </a:p>
          <a:p>
            <a:r>
              <a:rPr lang="en-US" altLang="zh-CN" dirty="0"/>
              <a:t>    RedHat/     CentOS</a:t>
            </a:r>
            <a:r>
              <a:rPr lang="zh-CN" altLang="en-US" dirty="0"/>
              <a:t>：商业</a:t>
            </a:r>
            <a:r>
              <a:rPr lang="en-US" altLang="zh-CN" dirty="0"/>
              <a:t>/</a:t>
            </a:r>
            <a:r>
              <a:rPr lang="zh-CN" altLang="en-US" dirty="0"/>
              <a:t>社区版服务器 </a:t>
            </a:r>
            <a:r>
              <a:rPr lang="en-US" altLang="zh-CN" dirty="0"/>
              <a:t>OS</a:t>
            </a:r>
            <a:r>
              <a:rPr lang="zh-CN" altLang="en-US" dirty="0"/>
              <a:t>，系统稳定，软件陈旧</a:t>
            </a:r>
            <a:endParaRPr lang="en-US" altLang="zh-CN" dirty="0"/>
          </a:p>
          <a:p>
            <a:r>
              <a:rPr lang="en-US" altLang="zh-CN" dirty="0"/>
              <a:t>    Debian</a:t>
            </a:r>
            <a:r>
              <a:rPr lang="zh-CN" altLang="en-US" dirty="0"/>
              <a:t>：另一服务器 </a:t>
            </a:r>
            <a:r>
              <a:rPr lang="en-US" altLang="zh-CN" dirty="0"/>
              <a:t>OS</a:t>
            </a:r>
            <a:r>
              <a:rPr lang="zh-CN" altLang="en-US" dirty="0"/>
              <a:t>，简约高效，</a:t>
            </a:r>
            <a:r>
              <a:rPr lang="en-US" altLang="zh-CN" dirty="0"/>
              <a:t>Ubuntu </a:t>
            </a:r>
            <a:r>
              <a:rPr lang="zh-CN" altLang="en-US" dirty="0"/>
              <a:t>老司机可转</a:t>
            </a:r>
            <a:endParaRPr lang="en-US" altLang="zh-CN" dirty="0"/>
          </a:p>
          <a:p>
            <a:r>
              <a:rPr lang="en-US" altLang="zh-CN" dirty="0"/>
              <a:t>Windows Subsystem Linux (WSL)</a:t>
            </a:r>
            <a:r>
              <a:rPr lang="zh-CN" altLang="en-US" dirty="0"/>
              <a:t>：</a:t>
            </a:r>
            <a:r>
              <a:rPr lang="en-US" altLang="zh-CN" dirty="0"/>
              <a:t>Win 10 </a:t>
            </a:r>
            <a:r>
              <a:rPr lang="zh-CN" altLang="en-US" dirty="0"/>
              <a:t>用户的最爱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5975E8-6893-4536-9B99-51991191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" y="1806575"/>
            <a:ext cx="374939" cy="3749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CFF77E-DD70-4468-931B-128DC780D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1" y="2320197"/>
            <a:ext cx="345000" cy="34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79EDCB-CD00-4B21-89E7-6D7D0E36E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1" y="2781655"/>
            <a:ext cx="345000" cy="34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F3D270-607C-4700-B5E0-D364C3C6C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37" y="3231455"/>
            <a:ext cx="404132" cy="3143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A11C20-BBEA-49D0-AA8D-A4EF6CF5F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3" y="4053275"/>
            <a:ext cx="252717" cy="314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55B7DE-31A2-4E2A-80DA-3E09B587D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3189273"/>
            <a:ext cx="404132" cy="4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67488-BC72-4558-9212-D9037021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Shell </a:t>
            </a:r>
            <a:r>
              <a:rPr lang="zh-CN" altLang="en-US" dirty="0"/>
              <a:t>与提示符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21683-91F0-48FA-9DAF-B57BCE565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Shell</a:t>
            </a:r>
            <a:r>
              <a:rPr lang="zh-CN" altLang="en-US" dirty="0"/>
              <a:t> 是用户和操作系统进行交互的接口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6FFDA1-8CA0-47E4-9EC0-F78836F9AB41}"/>
              </a:ext>
            </a:extLst>
          </p:cNvPr>
          <p:cNvSpPr txBox="1"/>
          <p:nvPr/>
        </p:nvSpPr>
        <p:spPr>
          <a:xfrm>
            <a:off x="266700" y="2598004"/>
            <a:ext cx="966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Consolas" panose="020B0609020204030204" pitchFamily="49" charset="0"/>
              </a:rPr>
              <a:t>[</a:t>
            </a:r>
            <a:r>
              <a:rPr lang="en-US" altLang="zh-CN" sz="4800" u="sng" dirty="0">
                <a:latin typeface="Consolas" panose="020B0609020204030204" pitchFamily="49" charset="0"/>
              </a:rPr>
              <a:t>user</a:t>
            </a:r>
            <a:r>
              <a:rPr lang="en-US" altLang="zh-CN" sz="4800" dirty="0">
                <a:latin typeface="Consolas" panose="020B0609020204030204" pitchFamily="49" charset="0"/>
              </a:rPr>
              <a:t> @</a:t>
            </a:r>
            <a:r>
              <a:rPr lang="en-US" altLang="zh-CN" sz="4800" u="sng" dirty="0">
                <a:latin typeface="Consolas" panose="020B0609020204030204" pitchFamily="49" charset="0"/>
              </a:rPr>
              <a:t>mu01 ~</a:t>
            </a:r>
            <a:r>
              <a:rPr lang="en-US" altLang="zh-CN" sz="4800" dirty="0">
                <a:latin typeface="Consolas" panose="020B0609020204030204" pitchFamily="49" charset="0"/>
              </a:rPr>
              <a:t>]$ </a:t>
            </a:r>
            <a:r>
              <a:rPr lang="en-US" altLang="zh-CN" sz="4800" u="sng" dirty="0">
                <a:latin typeface="Consolas" panose="020B0609020204030204" pitchFamily="49" charset="0"/>
              </a:rPr>
              <a:t>ls –al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36F320-39D4-431C-B277-ED0FE2B6025B}"/>
              </a:ext>
            </a:extLst>
          </p:cNvPr>
          <p:cNvSpPr txBox="1"/>
          <p:nvPr/>
        </p:nvSpPr>
        <p:spPr>
          <a:xfrm>
            <a:off x="561975" y="387821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我是谁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C6BD31-1152-4408-A1BE-A6E7BE093615}"/>
              </a:ext>
            </a:extLst>
          </p:cNvPr>
          <p:cNvSpPr txBox="1"/>
          <p:nvPr/>
        </p:nvSpPr>
        <p:spPr>
          <a:xfrm>
            <a:off x="2916465" y="387821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我在哪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A09E27-8F70-4B56-8487-60DD1CEEAA26}"/>
              </a:ext>
            </a:extLst>
          </p:cNvPr>
          <p:cNvSpPr txBox="1"/>
          <p:nvPr/>
        </p:nvSpPr>
        <p:spPr>
          <a:xfrm>
            <a:off x="5562600" y="387821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我在干什么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42E251B-AC08-48EC-B042-209CED4F68F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346805" y="3343276"/>
            <a:ext cx="0" cy="534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2FD9C2C-D7FC-40D2-9B81-3706B746DE1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01295" y="3343275"/>
            <a:ext cx="1" cy="534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5AA1F4B-18DC-47E7-A606-47C9FDB3B7F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809095" y="3343275"/>
            <a:ext cx="0" cy="534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390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45364-1569-4746-A6EE-B580143B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Shell </a:t>
            </a:r>
            <a:r>
              <a:rPr lang="zh-CN" altLang="en-US" dirty="0"/>
              <a:t>快捷键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82066D7-F3D5-4ECD-99BA-19589E606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367522"/>
              </p:ext>
            </p:extLst>
          </p:nvPr>
        </p:nvGraphicFramePr>
        <p:xfrm>
          <a:off x="990601" y="1835150"/>
          <a:ext cx="608647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3056745353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1764718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快捷键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67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Ctrl+C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发送中断信号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Ctrl+Z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将当前程序挂起到后台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8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Ctrl+W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删除光标前一个单词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59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Ctrl+U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删除整行</a:t>
                      </a: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96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Ctrl+D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发送终止符 </a:t>
                      </a:r>
                      <a:r>
                        <a:rPr lang="en-US" altLang="zh-CN" sz="2400" dirty="0"/>
                        <a:t>EOF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6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Ctrl+R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逆向查找</a:t>
                      </a: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4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Alt+B</a:t>
                      </a:r>
                      <a:r>
                        <a:rPr lang="en-US" altLang="zh-CN" sz="2400" dirty="0"/>
                        <a:t>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向左</a:t>
                      </a:r>
                      <a:r>
                        <a:rPr lang="en-US" altLang="zh-CN" sz="2400" dirty="0"/>
                        <a:t>/</a:t>
                      </a:r>
                      <a:r>
                        <a:rPr lang="zh-CN" altLang="en-US" sz="2400" dirty="0"/>
                        <a:t>右移动一个单词</a:t>
                      </a: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8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26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F929C-62F6-4ADE-876B-3DB690EE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基本命令语法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EBA65D-BD16-49B9-9541-B04397F75CEC}"/>
              </a:ext>
            </a:extLst>
          </p:cNvPr>
          <p:cNvSpPr txBox="1"/>
          <p:nvPr/>
        </p:nvSpPr>
        <p:spPr>
          <a:xfrm>
            <a:off x="529867" y="2197240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u="sng" dirty="0">
                <a:latin typeface="Consolas" panose="020B0609020204030204" pitchFamily="49" charset="0"/>
              </a:rPr>
              <a:t>command</a:t>
            </a:r>
            <a:r>
              <a:rPr lang="en-US" altLang="zh-CN" sz="4000" dirty="0">
                <a:latin typeface="Consolas" panose="020B0609020204030204" pitchFamily="49" charset="0"/>
              </a:rPr>
              <a:t> </a:t>
            </a:r>
            <a:r>
              <a:rPr lang="en-US" altLang="zh-CN" sz="4000" u="sng" dirty="0">
                <a:latin typeface="Consolas" panose="020B0609020204030204" pitchFamily="49" charset="0"/>
              </a:rPr>
              <a:t>[OPTIONS]</a:t>
            </a:r>
            <a:r>
              <a:rPr lang="en-US" altLang="zh-CN" sz="4000" dirty="0">
                <a:latin typeface="Consolas" panose="020B0609020204030204" pitchFamily="49" charset="0"/>
              </a:rPr>
              <a:t> </a:t>
            </a:r>
            <a:r>
              <a:rPr lang="en-US" altLang="zh-CN" sz="4000" u="sng" dirty="0">
                <a:latin typeface="Consolas" panose="020B0609020204030204" pitchFamily="49" charset="0"/>
              </a:rPr>
              <a:t>[ARGUMENT]</a:t>
            </a:r>
            <a:endParaRPr lang="zh-CN" altLang="en-US" sz="4000" u="sng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8800AE-41D5-4785-ABAE-DCDD049FD165}"/>
              </a:ext>
            </a:extLst>
          </p:cNvPr>
          <p:cNvSpPr txBox="1"/>
          <p:nvPr/>
        </p:nvSpPr>
        <p:spPr>
          <a:xfrm>
            <a:off x="993158" y="35623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命令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D0DEC9-705C-4D96-A292-DE127A776ED4}"/>
              </a:ext>
            </a:extLst>
          </p:cNvPr>
          <p:cNvSpPr txBox="1"/>
          <p:nvPr/>
        </p:nvSpPr>
        <p:spPr>
          <a:xfrm>
            <a:off x="3568778" y="356235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选项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27CF99-80CE-4057-ADDC-45855B0ACE02}"/>
              </a:ext>
            </a:extLst>
          </p:cNvPr>
          <p:cNvSpPr txBox="1"/>
          <p:nvPr/>
        </p:nvSpPr>
        <p:spPr>
          <a:xfrm>
            <a:off x="6505575" y="356234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参数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347C202-22DE-4DE9-8565-FD3F6DD2B69A}"/>
              </a:ext>
            </a:extLst>
          </p:cNvPr>
          <p:cNvCxnSpPr>
            <a:endCxn id="5" idx="0"/>
          </p:cNvCxnSpPr>
          <p:nvPr/>
        </p:nvCxnSpPr>
        <p:spPr>
          <a:xfrm>
            <a:off x="1547156" y="2800349"/>
            <a:ext cx="0" cy="76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1E9D814-51AF-4DB9-BEE9-5DDAED58D4F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122776" y="2800350"/>
            <a:ext cx="0" cy="76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E7AE769-963B-4839-BA0F-E0EC3A1642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059573" y="2800350"/>
            <a:ext cx="0" cy="761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30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BDE45-CD76-4846-B94D-54A6497A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ECA9E-BB8E-4075-A297-F989C08C3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家目录 </a:t>
            </a:r>
            <a:r>
              <a:rPr lang="en-US" altLang="zh-CN" dirty="0">
                <a:latin typeface="Consolas" panose="020B0609020204030204" pitchFamily="49" charset="0"/>
              </a:rPr>
              <a:t>~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cd</a:t>
            </a:r>
            <a:r>
              <a:rPr lang="en-US" altLang="zh-CN" dirty="0"/>
              <a:t> (change directory)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.</a:t>
            </a:r>
            <a:r>
              <a:rPr lang="zh-CN" altLang="en-US" dirty="0"/>
              <a:t> 表示当前目录；</a:t>
            </a:r>
            <a:r>
              <a:rPr lang="en-US" altLang="zh-CN" dirty="0">
                <a:latin typeface="Consolas" panose="020B0609020204030204" pitchFamily="49" charset="0"/>
              </a:rPr>
              <a:t>..</a:t>
            </a:r>
            <a:r>
              <a:rPr lang="en-US" altLang="zh-CN" dirty="0"/>
              <a:t> </a:t>
            </a:r>
            <a:r>
              <a:rPr lang="zh-CN" altLang="en-US" dirty="0"/>
              <a:t>表示上层目录</a:t>
            </a:r>
            <a:endParaRPr lang="en-US" altLang="zh-CN" dirty="0"/>
          </a:p>
          <a:p>
            <a:r>
              <a:rPr lang="en-US" altLang="zh-CN" dirty="0" err="1">
                <a:latin typeface="Consolas" panose="020B0609020204030204" pitchFamily="49" charset="0"/>
              </a:rPr>
              <a:t>pwd</a:t>
            </a:r>
            <a:r>
              <a:rPr lang="en-US" altLang="zh-CN" dirty="0"/>
              <a:t> </a:t>
            </a:r>
            <a:r>
              <a:rPr lang="zh-CN" altLang="en-US" dirty="0"/>
              <a:t>查看当前目录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2039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9653C-A127-4E35-B2B6-6484BB8F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列出文件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47BFE-2087-4E07-A1CA-BB577E003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ls</a:t>
            </a:r>
            <a:r>
              <a:rPr lang="en-US" altLang="zh-CN" dirty="0"/>
              <a:t> (list)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ls –l </a:t>
            </a:r>
            <a:r>
              <a:rPr lang="zh-CN" altLang="en-US" dirty="0">
                <a:latin typeface="Consolas" panose="020B0609020204030204" pitchFamily="49" charset="0"/>
              </a:rPr>
              <a:t>长列表显示（大小，修改日期，属性）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ls –a </a:t>
            </a:r>
            <a:r>
              <a:rPr lang="zh-CN" altLang="en-US" dirty="0">
                <a:latin typeface="Consolas" panose="020B0609020204030204" pitchFamily="49" charset="0"/>
              </a:rPr>
              <a:t>显示隐藏文件（文件名开头为 </a:t>
            </a:r>
            <a:r>
              <a:rPr lang="en-US" altLang="zh-CN" dirty="0">
                <a:latin typeface="Consolas" panose="020B0609020204030204" pitchFamily="49" charset="0"/>
              </a:rPr>
              <a:t>.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cat</a:t>
            </a:r>
            <a:r>
              <a:rPr lang="en-US" altLang="zh-CN" dirty="0"/>
              <a:t> (concatenate) </a:t>
            </a:r>
            <a:r>
              <a:rPr lang="zh-CN" altLang="en-US" dirty="0"/>
              <a:t>输出文件内容到屏幕</a:t>
            </a:r>
            <a:endParaRPr lang="en-US" altLang="zh-CN" dirty="0"/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tac</a:t>
            </a:r>
            <a:r>
              <a:rPr lang="en-US" altLang="zh-CN" dirty="0"/>
              <a:t> </a:t>
            </a:r>
            <a:r>
              <a:rPr lang="zh-CN" altLang="en-US" dirty="0"/>
              <a:t>反向输出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more/less</a:t>
            </a:r>
            <a:r>
              <a:rPr lang="en-US" altLang="zh-CN" dirty="0"/>
              <a:t> </a:t>
            </a:r>
            <a:r>
              <a:rPr lang="zh-CN" altLang="en-US" dirty="0"/>
              <a:t>查看文件内容</a:t>
            </a:r>
            <a:endParaRPr lang="en-US" altLang="zh-CN" dirty="0"/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“less is more”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5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75E25-8180-469C-8B7E-1E14413A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0C2F0F-922F-461D-B8B9-D289BD6D2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1462023"/>
            <a:ext cx="2262187" cy="22621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A8927B-5228-4910-BB19-A7CB16A84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t="8208" r="18980" b="7919"/>
          <a:stretch/>
        </p:blipFill>
        <p:spPr>
          <a:xfrm>
            <a:off x="1231106" y="4366555"/>
            <a:ext cx="1871662" cy="18913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5126D3-4B0A-40E4-BF54-2E12032B3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1362011"/>
            <a:ext cx="2362199" cy="23621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68F952-E3F2-4E9B-B12F-6D66CD4146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r="11606"/>
          <a:stretch/>
        </p:blipFill>
        <p:spPr>
          <a:xfrm>
            <a:off x="6041234" y="4277268"/>
            <a:ext cx="2045492" cy="20699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6E63A02-76FB-4BA0-9CD2-AA44A063414F}"/>
              </a:ext>
            </a:extLst>
          </p:cNvPr>
          <p:cNvSpPr txBox="1"/>
          <p:nvPr/>
        </p:nvSpPr>
        <p:spPr>
          <a:xfrm>
            <a:off x="3102768" y="1830287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Vim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9A3DF-C830-4BD9-AC55-2572063C8C19}"/>
              </a:ext>
            </a:extLst>
          </p:cNvPr>
          <p:cNvSpPr txBox="1"/>
          <p:nvPr/>
        </p:nvSpPr>
        <p:spPr>
          <a:xfrm>
            <a:off x="5010150" y="1830286"/>
            <a:ext cx="1244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Emacs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84A46-6D0E-4F98-9A6C-4AF2C0D295CC}"/>
              </a:ext>
            </a:extLst>
          </p:cNvPr>
          <p:cNvSpPr txBox="1"/>
          <p:nvPr/>
        </p:nvSpPr>
        <p:spPr>
          <a:xfrm>
            <a:off x="3102767" y="5644746"/>
            <a:ext cx="2030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Sublime Text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5C7F9D-5D07-41B0-BA8E-ED3FCB203D44}"/>
              </a:ext>
            </a:extLst>
          </p:cNvPr>
          <p:cNvSpPr txBox="1"/>
          <p:nvPr/>
        </p:nvSpPr>
        <p:spPr>
          <a:xfrm>
            <a:off x="5495925" y="5781487"/>
            <a:ext cx="1335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/>
              <a:t>vscode</a:t>
            </a:r>
            <a:endParaRPr lang="zh-CN" altLang="en-US" sz="3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88B65D-9A2B-43B3-B231-2B78077013B5}"/>
              </a:ext>
            </a:extLst>
          </p:cNvPr>
          <p:cNvSpPr txBox="1"/>
          <p:nvPr/>
        </p:nvSpPr>
        <p:spPr>
          <a:xfrm>
            <a:off x="1571625" y="357141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用哪个都可以，你们别打起来就好</a:t>
            </a:r>
          </a:p>
        </p:txBody>
      </p:sp>
    </p:spTree>
    <p:extLst>
      <p:ext uri="{BB962C8B-B14F-4D97-AF65-F5344CB8AC3E}">
        <p14:creationId xmlns:p14="http://schemas.microsoft.com/office/powerpoint/2010/main" val="329863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</TotalTime>
  <Words>994</Words>
  <Application>Microsoft Office PowerPoint</Application>
  <PresentationFormat>全屏显示(4:3)</PresentationFormat>
  <Paragraphs>160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Arial</vt:lpstr>
      <vt:lpstr>Calibri</vt:lpstr>
      <vt:lpstr>Calibri Light</vt:lpstr>
      <vt:lpstr>Consolas</vt:lpstr>
      <vt:lpstr>Office 主题​​</vt:lpstr>
      <vt:lpstr>2019 并行计算上机实践 I</vt:lpstr>
      <vt:lpstr>Linux 是个啥</vt:lpstr>
      <vt:lpstr>Linux 发行版</vt:lpstr>
      <vt:lpstr>Shell 与提示符</vt:lpstr>
      <vt:lpstr>Shell 快捷键</vt:lpstr>
      <vt:lpstr>基本命令语法</vt:lpstr>
      <vt:lpstr>目录操作</vt:lpstr>
      <vt:lpstr>列出文件</vt:lpstr>
      <vt:lpstr>编辑文件</vt:lpstr>
      <vt:lpstr>基本文件操作</vt:lpstr>
      <vt:lpstr>查看帮助文档</vt:lpstr>
      <vt:lpstr>Linux 用户管理</vt:lpstr>
      <vt:lpstr>基本文件权限</vt:lpstr>
      <vt:lpstr>更改文件权限</vt:lpstr>
      <vt:lpstr>特殊文件权限</vt:lpstr>
      <vt:lpstr>Linux 目录结构 I</vt:lpstr>
      <vt:lpstr>Linux 目录结构 II</vt:lpstr>
      <vt:lpstr>Linux 目录结构 III</vt:lpstr>
      <vt:lpstr>Linux 目录结构 IV</vt:lpstr>
      <vt:lpstr>特殊设备</vt:lpstr>
      <vt:lpstr>遇到问题怎么办</vt:lpstr>
      <vt:lpstr>提问的时候应该注意什么 I</vt:lpstr>
      <vt:lpstr>提问的时候应该注意什么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并行计算上机实践 I</dc:title>
  <dc:creator>liuhaoyang</dc:creator>
  <cp:lastModifiedBy>liuhaoyang</cp:lastModifiedBy>
  <cp:revision>33</cp:revision>
  <dcterms:created xsi:type="dcterms:W3CDTF">2019-09-15T06:30:54Z</dcterms:created>
  <dcterms:modified xsi:type="dcterms:W3CDTF">2019-09-17T02:29:10Z</dcterms:modified>
</cp:coreProperties>
</file>